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7"/>
  </p:notesMasterIdLst>
  <p:sldIdLst>
    <p:sldId id="256" r:id="rId2"/>
    <p:sldId id="260" r:id="rId3"/>
    <p:sldId id="261" r:id="rId4"/>
    <p:sldId id="267" r:id="rId5"/>
    <p:sldId id="2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587"/>
  </p:normalViewPr>
  <p:slideViewPr>
    <p:cSldViewPr snapToGrid="0">
      <p:cViewPr varScale="1">
        <p:scale>
          <a:sx n="122" d="100"/>
          <a:sy n="122" d="100"/>
        </p:scale>
        <p:origin x="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C22FA-3E36-8748-856F-DBD14D2C38FB}" type="datetimeFigureOut">
              <a:rPr lang="en-US" smtClean="0"/>
              <a:t>3/5/26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82F92-E03C-FC49-A7EA-53A991248781}" type="slidenum">
              <a:rPr lang="en-US" smtClean="0"/>
              <a:t>‹#›</a:t>
            </a:fld>
            <a:endParaRPr lang="en-US"/>
          </a:p>
        </p:txBody>
      </p:sp>
    </p:spTree>
    <p:extLst>
      <p:ext uri="{BB962C8B-B14F-4D97-AF65-F5344CB8AC3E}">
        <p14:creationId xmlns:p14="http://schemas.microsoft.com/office/powerpoint/2010/main" val="200332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82F92-E03C-FC49-A7EA-53A991248781}" type="slidenum">
              <a:rPr lang="en-US" smtClean="0"/>
              <a:t>5</a:t>
            </a:fld>
            <a:endParaRPr lang="en-US"/>
          </a:p>
        </p:txBody>
      </p:sp>
    </p:spTree>
    <p:extLst>
      <p:ext uri="{BB962C8B-B14F-4D97-AF65-F5344CB8AC3E}">
        <p14:creationId xmlns:p14="http://schemas.microsoft.com/office/powerpoint/2010/main" val="398614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8D83B3-DB7C-C342-8954-FD6CA3F9910F}" type="datetimeFigureOut">
              <a:rPr lang="en-US" smtClean="0"/>
              <a:t>3/5/26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235739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8D83B3-DB7C-C342-8954-FD6CA3F9910F}" type="datetimeFigureOut">
              <a:rPr lang="en-US" smtClean="0"/>
              <a:t>3/5/26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137733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8D83B3-DB7C-C342-8954-FD6CA3F9910F}" type="datetimeFigureOut">
              <a:rPr lang="en-US" smtClean="0"/>
              <a:t>3/5/26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139949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078D83B3-DB7C-C342-8954-FD6CA3F9910F}" type="datetimeFigureOut">
              <a:rPr lang="en-US" smtClean="0"/>
              <a:t>3/5/26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51648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078D83B3-DB7C-C342-8954-FD6CA3F9910F}" type="datetimeFigureOut">
              <a:rPr lang="en-US" smtClean="0"/>
              <a:t>3/5/26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2402615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8D83B3-DB7C-C342-8954-FD6CA3F9910F}" type="datetimeFigureOut">
              <a:rPr lang="en-US" smtClean="0"/>
              <a:t>3/5/26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3779302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8D83B3-DB7C-C342-8954-FD6CA3F9910F}" type="datetimeFigureOut">
              <a:rPr lang="en-US" smtClean="0"/>
              <a:t>3/5/26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1174336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8D83B3-DB7C-C342-8954-FD6CA3F9910F}" type="datetimeFigureOut">
              <a:rPr lang="en-US" smtClean="0"/>
              <a:t>3/5/26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80938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8D83B3-DB7C-C342-8954-FD6CA3F9910F}" type="datetimeFigureOut">
              <a:rPr lang="en-US" smtClean="0"/>
              <a:t>3/5/26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423918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8D83B3-DB7C-C342-8954-FD6CA3F9910F}" type="datetimeFigureOut">
              <a:rPr lang="en-US" smtClean="0"/>
              <a:t>3/5/26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210661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8D83B3-DB7C-C342-8954-FD6CA3F9910F}" type="datetimeFigureOut">
              <a:rPr lang="en-US" smtClean="0"/>
              <a:t>3/5/26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186950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8D83B3-DB7C-C342-8954-FD6CA3F9910F}" type="datetimeFigureOut">
              <a:rPr lang="en-US" smtClean="0"/>
              <a:t>3/5/26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358043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8D83B3-DB7C-C342-8954-FD6CA3F9910F}" type="datetimeFigureOut">
              <a:rPr lang="en-US" smtClean="0"/>
              <a:t>3/5/26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34877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8D83B3-DB7C-C342-8954-FD6CA3F9910F}" type="datetimeFigureOut">
              <a:rPr lang="en-US" smtClean="0"/>
              <a:t>3/5/26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250683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D83B3-DB7C-C342-8954-FD6CA3F9910F}" type="datetimeFigureOut">
              <a:rPr lang="en-US" smtClean="0"/>
              <a:t>3/5/26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370250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8D83B3-DB7C-C342-8954-FD6CA3F9910F}" type="datetimeFigureOut">
              <a:rPr lang="en-US" smtClean="0"/>
              <a:t>3/5/26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372631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078D83B3-DB7C-C342-8954-FD6CA3F9910F}" type="datetimeFigureOut">
              <a:rPr lang="en-US" smtClean="0"/>
              <a:t>3/5/26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18E558DD-97EE-D54E-8F30-FD2D69423817}" type="slidenum">
              <a:rPr lang="en-US" smtClean="0"/>
              <a:t>‹#›</a:t>
            </a:fld>
            <a:endParaRPr lang="en-US"/>
          </a:p>
        </p:txBody>
      </p:sp>
    </p:spTree>
    <p:extLst>
      <p:ext uri="{BB962C8B-B14F-4D97-AF65-F5344CB8AC3E}">
        <p14:creationId xmlns:p14="http://schemas.microsoft.com/office/powerpoint/2010/main" val="46512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78D83B3-DB7C-C342-8954-FD6CA3F9910F}" type="datetimeFigureOut">
              <a:rPr lang="en-US" smtClean="0"/>
              <a:t>3/5/26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8E558DD-97EE-D54E-8F30-FD2D69423817}" type="slidenum">
              <a:rPr lang="en-US" smtClean="0"/>
              <a:t>‹#›</a:t>
            </a:fld>
            <a:endParaRPr lang="en-US"/>
          </a:p>
        </p:txBody>
      </p:sp>
    </p:spTree>
    <p:extLst>
      <p:ext uri="{BB962C8B-B14F-4D97-AF65-F5344CB8AC3E}">
        <p14:creationId xmlns:p14="http://schemas.microsoft.com/office/powerpoint/2010/main" val="3173247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8DB65-7AE5-08C3-50E1-68B42B883645}"/>
              </a:ext>
            </a:extLst>
          </p:cNvPr>
          <p:cNvSpPr>
            <a:spLocks noGrp="1"/>
          </p:cNvSpPr>
          <p:nvPr>
            <p:ph type="ctrTitle"/>
          </p:nvPr>
        </p:nvSpPr>
        <p:spPr>
          <a:xfrm>
            <a:off x="1420059" y="997481"/>
            <a:ext cx="10004686" cy="3200400"/>
          </a:xfrm>
        </p:spPr>
        <p:txBody>
          <a:bodyPr>
            <a:normAutofit/>
          </a:bodyPr>
          <a:lstStyle/>
          <a:p>
            <a:r>
              <a:rPr lang="en-US" dirty="0"/>
              <a:t>Immigration Enforcement </a:t>
            </a:r>
            <a:br>
              <a:rPr lang="en-US" dirty="0"/>
            </a:br>
            <a:r>
              <a:rPr lang="en-US" dirty="0"/>
              <a:t>in Church spaces</a:t>
            </a:r>
          </a:p>
        </p:txBody>
      </p:sp>
      <p:sp>
        <p:nvSpPr>
          <p:cNvPr id="3" name="Subtitle 2">
            <a:extLst>
              <a:ext uri="{FF2B5EF4-FFF2-40B4-BE49-F238E27FC236}">
                <a16:creationId xmlns:a16="http://schemas.microsoft.com/office/drawing/2014/main" id="{6897B3F6-0C67-37AE-9A15-57E4E7E54208}"/>
              </a:ext>
            </a:extLst>
          </p:cNvPr>
          <p:cNvSpPr>
            <a:spLocks noGrp="1"/>
          </p:cNvSpPr>
          <p:nvPr>
            <p:ph type="subTitle" idx="1"/>
          </p:nvPr>
        </p:nvSpPr>
        <p:spPr>
          <a:xfrm>
            <a:off x="1975313" y="4472391"/>
            <a:ext cx="8676222" cy="1905000"/>
          </a:xfrm>
        </p:spPr>
        <p:txBody>
          <a:bodyPr>
            <a:normAutofit fontScale="92500" lnSpcReduction="10000"/>
          </a:bodyPr>
          <a:lstStyle/>
          <a:p>
            <a:endParaRPr lang="en-US" dirty="0"/>
          </a:p>
          <a:p>
            <a:r>
              <a:rPr lang="en-US" dirty="0"/>
              <a:t>Dr. Helen H. Davis*</a:t>
            </a:r>
          </a:p>
          <a:p>
            <a:endParaRPr lang="en-US" dirty="0"/>
          </a:p>
          <a:p>
            <a:r>
              <a:rPr lang="en-US" dirty="0"/>
              <a:t>Disclaimer: I am not an attorney and I only offer information, not legal advice</a:t>
            </a:r>
          </a:p>
          <a:p>
            <a:endParaRPr lang="en-US" dirty="0"/>
          </a:p>
        </p:txBody>
      </p:sp>
      <p:sp>
        <p:nvSpPr>
          <p:cNvPr id="5" name="TextBox 4">
            <a:extLst>
              <a:ext uri="{FF2B5EF4-FFF2-40B4-BE49-F238E27FC236}">
                <a16:creationId xmlns:a16="http://schemas.microsoft.com/office/drawing/2014/main" id="{0C660352-D88B-0CA8-CB58-19745B0A089A}"/>
              </a:ext>
            </a:extLst>
          </p:cNvPr>
          <p:cNvSpPr txBox="1"/>
          <p:nvPr/>
        </p:nvSpPr>
        <p:spPr>
          <a:xfrm>
            <a:off x="325879" y="258817"/>
            <a:ext cx="6748897" cy="1477328"/>
          </a:xfrm>
          <a:prstGeom prst="rect">
            <a:avLst/>
          </a:prstGeom>
          <a:noFill/>
        </p:spPr>
        <p:txBody>
          <a:bodyPr wrap="square">
            <a:spAutoFit/>
          </a:bodyPr>
          <a:lstStyle/>
          <a:p>
            <a:pPr marL="0" marR="0">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"Injustice anywhere is a threat to justice everywhere. We are caught in an inescapable network of mutuality, tied in a single garment of destiny. Whatever affects one directly, affects all indirectly."</a:t>
            </a:r>
            <a:br>
              <a:rPr lang="en-US" sz="1800" kern="100" dirty="0">
                <a:effectLst/>
                <a:latin typeface="Calibri" panose="020F0502020204030204" pitchFamily="34" charset="0"/>
                <a:ea typeface="Calibri" panose="020F0502020204030204" pitchFamily="34" charset="0"/>
                <a:cs typeface="Calibri" panose="020F0502020204030204" pitchFamily="34" charset="0"/>
              </a:rPr>
            </a:br>
            <a:r>
              <a:rPr lang="en-US" sz="1800" kern="100" dirty="0">
                <a:effectLst/>
                <a:latin typeface="Calibri" panose="020F0502020204030204" pitchFamily="34" charset="0"/>
                <a:ea typeface="Calibri" panose="020F0502020204030204" pitchFamily="34" charset="0"/>
                <a:cs typeface="Calibri" panose="020F0502020204030204" pitchFamily="34" charset="0"/>
              </a:rPr>
              <a:t>Re. Dr. Martin Luther King, Jr. “Letter from Birmingham Alabama jail,” April 16, 1963.</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764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0E02-8CED-B896-7519-C93CED64B059}"/>
              </a:ext>
            </a:extLst>
          </p:cNvPr>
          <p:cNvSpPr>
            <a:spLocks noGrp="1"/>
          </p:cNvSpPr>
          <p:nvPr>
            <p:ph type="title"/>
          </p:nvPr>
        </p:nvSpPr>
        <p:spPr>
          <a:xfrm>
            <a:off x="838200" y="-339148"/>
            <a:ext cx="9905998" cy="1905000"/>
          </a:xfrm>
        </p:spPr>
        <p:txBody>
          <a:bodyPr>
            <a:normAutofit/>
          </a:bodyPr>
          <a:lstStyle/>
          <a:p>
            <a:r>
              <a:rPr lang="en-US" sz="4000" b="1" dirty="0"/>
              <a:t>In our Churches</a:t>
            </a:r>
          </a:p>
        </p:txBody>
      </p:sp>
      <p:sp>
        <p:nvSpPr>
          <p:cNvPr id="3" name="Content Placeholder 2">
            <a:extLst>
              <a:ext uri="{FF2B5EF4-FFF2-40B4-BE49-F238E27FC236}">
                <a16:creationId xmlns:a16="http://schemas.microsoft.com/office/drawing/2014/main" id="{38EECF60-596D-213F-B5AD-4AFD03EA57A4}"/>
              </a:ext>
            </a:extLst>
          </p:cNvPr>
          <p:cNvSpPr>
            <a:spLocks noGrp="1"/>
          </p:cNvSpPr>
          <p:nvPr>
            <p:ph idx="1"/>
          </p:nvPr>
        </p:nvSpPr>
        <p:spPr>
          <a:xfrm>
            <a:off x="705465" y="857930"/>
            <a:ext cx="9706896" cy="4351338"/>
          </a:xfrm>
        </p:spPr>
        <p:txBody>
          <a:bodyPr>
            <a:normAutofit/>
          </a:bodyPr>
          <a:lstStyle/>
          <a:p>
            <a:r>
              <a:rPr lang="en-US" sz="2200" b="1" dirty="0"/>
              <a:t>Immigration officers can now enter the PUBLIC areas of our churches</a:t>
            </a:r>
          </a:p>
          <a:p>
            <a:r>
              <a:rPr lang="en-US" sz="2200" b="1" dirty="0"/>
              <a:t>Immigration officers can arrest individuals in public areas with an administrative warrant</a:t>
            </a:r>
          </a:p>
          <a:p>
            <a:r>
              <a:rPr lang="en-US" sz="2200" b="1" dirty="0"/>
              <a:t>Officers cannot enter areas marked private or that are considered private—such as offices, supply closets, or any other spaces not for public use—without a SIGNED JUDICIAL warrant</a:t>
            </a:r>
          </a:p>
          <a:p>
            <a:pPr marL="0" indent="0">
              <a:buNone/>
            </a:pPr>
            <a:endParaRPr lang="en-US" sz="2200" b="1" dirty="0"/>
          </a:p>
        </p:txBody>
      </p:sp>
      <p:pic>
        <p:nvPicPr>
          <p:cNvPr id="5" name="Picture 4">
            <a:extLst>
              <a:ext uri="{FF2B5EF4-FFF2-40B4-BE49-F238E27FC236}">
                <a16:creationId xmlns:a16="http://schemas.microsoft.com/office/drawing/2014/main" id="{87C17FFE-4046-FB6C-72C9-06A69894B6D3}"/>
              </a:ext>
            </a:extLst>
          </p:cNvPr>
          <p:cNvPicPr>
            <a:picLocks noChangeAspect="1"/>
          </p:cNvPicPr>
          <p:nvPr/>
        </p:nvPicPr>
        <p:blipFill>
          <a:blip r:embed="rId2"/>
          <a:stretch>
            <a:fillRect/>
          </a:stretch>
        </p:blipFill>
        <p:spPr>
          <a:xfrm>
            <a:off x="9541576" y="2916133"/>
            <a:ext cx="2650424" cy="3644333"/>
          </a:xfrm>
          <a:prstGeom prst="rect">
            <a:avLst/>
          </a:prstGeom>
        </p:spPr>
      </p:pic>
    </p:spTree>
    <p:extLst>
      <p:ext uri="{BB962C8B-B14F-4D97-AF65-F5344CB8AC3E}">
        <p14:creationId xmlns:p14="http://schemas.microsoft.com/office/powerpoint/2010/main" val="190875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BF3C-2DE4-C816-BACD-80B34EB1F2FD}"/>
              </a:ext>
            </a:extLst>
          </p:cNvPr>
          <p:cNvSpPr>
            <a:spLocks noGrp="1"/>
          </p:cNvSpPr>
          <p:nvPr>
            <p:ph type="title"/>
          </p:nvPr>
        </p:nvSpPr>
        <p:spPr>
          <a:xfrm>
            <a:off x="964433" y="-231058"/>
            <a:ext cx="9905998" cy="1905000"/>
          </a:xfrm>
        </p:spPr>
        <p:txBody>
          <a:bodyPr>
            <a:normAutofit/>
          </a:bodyPr>
          <a:lstStyle/>
          <a:p>
            <a:r>
              <a:rPr lang="en-US" sz="4000" b="1" dirty="0"/>
              <a:t>In our Churches: Have a plan</a:t>
            </a:r>
          </a:p>
        </p:txBody>
      </p:sp>
      <p:sp>
        <p:nvSpPr>
          <p:cNvPr id="3" name="Content Placeholder 2">
            <a:extLst>
              <a:ext uri="{FF2B5EF4-FFF2-40B4-BE49-F238E27FC236}">
                <a16:creationId xmlns:a16="http://schemas.microsoft.com/office/drawing/2014/main" id="{4A9DB02A-6DC1-0C24-4E82-5F1F4B3DE420}"/>
              </a:ext>
            </a:extLst>
          </p:cNvPr>
          <p:cNvSpPr>
            <a:spLocks noGrp="1"/>
          </p:cNvSpPr>
          <p:nvPr>
            <p:ph idx="1"/>
          </p:nvPr>
        </p:nvSpPr>
        <p:spPr>
          <a:xfrm>
            <a:off x="838200" y="1389207"/>
            <a:ext cx="10515600" cy="5103668"/>
          </a:xfrm>
        </p:spPr>
        <p:txBody>
          <a:bodyPr>
            <a:noAutofit/>
          </a:bodyPr>
          <a:lstStyle/>
          <a:p>
            <a:pPr lvl="1"/>
            <a:r>
              <a:rPr lang="en-US" sz="2200" b="1" dirty="0"/>
              <a:t>Identify public and private spaces</a:t>
            </a:r>
          </a:p>
          <a:p>
            <a:pPr lvl="1"/>
            <a:r>
              <a:rPr lang="en-US" sz="2200" b="1" dirty="0"/>
              <a:t>Clearly mark all private spaces by adding “Private,” “Staff Only,” or similar signs and adding locks to the doors</a:t>
            </a:r>
          </a:p>
          <a:p>
            <a:pPr lvl="1"/>
            <a:r>
              <a:rPr lang="en-US" sz="2200" b="1" dirty="0"/>
              <a:t>Decide what happens if ICE shows up at your church</a:t>
            </a:r>
          </a:p>
          <a:p>
            <a:pPr lvl="2"/>
            <a:r>
              <a:rPr lang="en-US" sz="2200" b="1" dirty="0"/>
              <a:t>Assign roles for key members: who will speak with officers, who will record, who will report. Knowing roles in advance is helpful</a:t>
            </a:r>
          </a:p>
          <a:p>
            <a:pPr lvl="2"/>
            <a:r>
              <a:rPr lang="en-US" sz="2200" b="1" dirty="0"/>
              <a:t>Make sure everyone knows the plan and also knows the locations of the private spaces</a:t>
            </a:r>
          </a:p>
          <a:p>
            <a:pPr lvl="1"/>
            <a:r>
              <a:rPr lang="en-US" sz="2200" b="1" dirty="0"/>
              <a:t>If ICE is active in your community, you may want to have a citizen or two monitor parking lots since ICE frequently targets folks in parking lots so that they do not have to deal with the rules of entering buildings. If agents are visible, have a team ready to be present in parking lots or to alert congregation members</a:t>
            </a:r>
          </a:p>
        </p:txBody>
      </p:sp>
    </p:spTree>
    <p:extLst>
      <p:ext uri="{BB962C8B-B14F-4D97-AF65-F5344CB8AC3E}">
        <p14:creationId xmlns:p14="http://schemas.microsoft.com/office/powerpoint/2010/main" val="210553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95C2-F48A-AAC4-E90B-D00EB4DF1CAB}"/>
              </a:ext>
            </a:extLst>
          </p:cNvPr>
          <p:cNvSpPr>
            <a:spLocks noGrp="1"/>
          </p:cNvSpPr>
          <p:nvPr>
            <p:ph type="title"/>
          </p:nvPr>
        </p:nvSpPr>
        <p:spPr>
          <a:xfrm>
            <a:off x="875073" y="-363793"/>
            <a:ext cx="9905998" cy="1905000"/>
          </a:xfrm>
        </p:spPr>
        <p:txBody>
          <a:bodyPr>
            <a:normAutofit/>
          </a:bodyPr>
          <a:lstStyle/>
          <a:p>
            <a:r>
              <a:rPr lang="en-US" sz="4000" b="1" dirty="0"/>
              <a:t>In our Churches</a:t>
            </a:r>
          </a:p>
        </p:txBody>
      </p:sp>
      <p:sp>
        <p:nvSpPr>
          <p:cNvPr id="3" name="Content Placeholder 2">
            <a:extLst>
              <a:ext uri="{FF2B5EF4-FFF2-40B4-BE49-F238E27FC236}">
                <a16:creationId xmlns:a16="http://schemas.microsoft.com/office/drawing/2014/main" id="{2B01DAFC-D83B-6BB8-30D4-50A65D1B32B5}"/>
              </a:ext>
            </a:extLst>
          </p:cNvPr>
          <p:cNvSpPr>
            <a:spLocks noGrp="1"/>
          </p:cNvSpPr>
          <p:nvPr>
            <p:ph idx="1"/>
          </p:nvPr>
        </p:nvSpPr>
        <p:spPr>
          <a:xfrm>
            <a:off x="634182" y="2787446"/>
            <a:ext cx="11557818" cy="2536722"/>
          </a:xfrm>
        </p:spPr>
        <p:txBody>
          <a:bodyPr>
            <a:noAutofit/>
          </a:bodyPr>
          <a:lstStyle/>
          <a:p>
            <a:pPr marL="457200" lvl="1" indent="0">
              <a:buNone/>
            </a:pPr>
            <a:r>
              <a:rPr lang="en-US" sz="2200" b="1" dirty="0"/>
              <a:t>The person liaising with ICE should</a:t>
            </a:r>
            <a:r>
              <a:rPr lang="en-US" sz="2000" b="1" dirty="0"/>
              <a:t>:</a:t>
            </a:r>
          </a:p>
          <a:p>
            <a:pPr lvl="2"/>
            <a:r>
              <a:rPr lang="en-US" sz="2000" b="1" dirty="0"/>
              <a:t>Ask ICE why they are present</a:t>
            </a:r>
          </a:p>
          <a:p>
            <a:pPr lvl="2"/>
            <a:r>
              <a:rPr lang="en-US" sz="2000" b="1" dirty="0"/>
              <a:t>Review any ICE paperwork</a:t>
            </a:r>
          </a:p>
          <a:p>
            <a:pPr lvl="3"/>
            <a:r>
              <a:rPr lang="en-US" sz="2000" b="1" dirty="0"/>
              <a:t>Make sure that the person knows the difference between types of warrants</a:t>
            </a:r>
          </a:p>
          <a:p>
            <a:pPr lvl="3"/>
            <a:r>
              <a:rPr lang="en-US" sz="2000" b="1" dirty="0"/>
              <a:t>ICE cannot arrest someone without an administrative warrant without additional evidence</a:t>
            </a:r>
          </a:p>
          <a:p>
            <a:pPr lvl="3"/>
            <a:r>
              <a:rPr lang="en-US" sz="2000" b="1" dirty="0"/>
              <a:t>ICE cannot enter any private spaces without a judicial warrant</a:t>
            </a:r>
          </a:p>
          <a:p>
            <a:pPr lvl="2"/>
            <a:r>
              <a:rPr lang="en-US" sz="2000" b="1" dirty="0"/>
              <a:t>If ICE has no paperwork, calmly ask them to leave</a:t>
            </a:r>
          </a:p>
          <a:p>
            <a:pPr lvl="2"/>
            <a:r>
              <a:rPr lang="en-US" sz="2000" b="1" dirty="0"/>
              <a:t>Remind your congregants that they do not have to speak and ask the ICE officers to interact with you</a:t>
            </a:r>
          </a:p>
          <a:p>
            <a:pPr lvl="2"/>
            <a:r>
              <a:rPr lang="en-US" sz="2000" b="1" dirty="0"/>
              <a:t>Document details of the interaction: ask for names and badge numbers</a:t>
            </a:r>
          </a:p>
          <a:p>
            <a:pPr lvl="2"/>
            <a:r>
              <a:rPr lang="en-US" sz="2000" b="1" dirty="0"/>
              <a:t>As soon as ICE officers leave, immediately document everything you can about the visit in writing or via recording</a:t>
            </a:r>
          </a:p>
          <a:p>
            <a:endParaRPr lang="en-US" b="1" dirty="0"/>
          </a:p>
        </p:txBody>
      </p:sp>
      <p:pic>
        <p:nvPicPr>
          <p:cNvPr id="4" name="Picture 3">
            <a:extLst>
              <a:ext uri="{FF2B5EF4-FFF2-40B4-BE49-F238E27FC236}">
                <a16:creationId xmlns:a16="http://schemas.microsoft.com/office/drawing/2014/main" id="{49154589-1342-8D64-7636-851ADE2A1513}"/>
              </a:ext>
            </a:extLst>
          </p:cNvPr>
          <p:cNvPicPr>
            <a:picLocks noChangeAspect="1"/>
          </p:cNvPicPr>
          <p:nvPr/>
        </p:nvPicPr>
        <p:blipFill>
          <a:blip r:embed="rId2"/>
          <a:stretch>
            <a:fillRect/>
          </a:stretch>
        </p:blipFill>
        <p:spPr>
          <a:xfrm>
            <a:off x="10781071" y="206477"/>
            <a:ext cx="1201323" cy="1651819"/>
          </a:xfrm>
          <a:prstGeom prst="rect">
            <a:avLst/>
          </a:prstGeom>
        </p:spPr>
      </p:pic>
    </p:spTree>
    <p:extLst>
      <p:ext uri="{BB962C8B-B14F-4D97-AF65-F5344CB8AC3E}">
        <p14:creationId xmlns:p14="http://schemas.microsoft.com/office/powerpoint/2010/main" val="290591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y be an image of text">
            <a:extLst>
              <a:ext uri="{FF2B5EF4-FFF2-40B4-BE49-F238E27FC236}">
                <a16:creationId xmlns:a16="http://schemas.microsoft.com/office/drawing/2014/main" id="{B43FA557-31CD-08F1-B262-E7B5908F4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885" y="191215"/>
            <a:ext cx="9632229" cy="74372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EA75A06-C38D-1600-4BD8-1CB66CB40BDB}"/>
              </a:ext>
            </a:extLst>
          </p:cNvPr>
          <p:cNvSpPr txBox="1"/>
          <p:nvPr/>
        </p:nvSpPr>
        <p:spPr>
          <a:xfrm>
            <a:off x="2639277" y="84083"/>
            <a:ext cx="6747641" cy="630942"/>
          </a:xfrm>
          <a:prstGeom prst="rect">
            <a:avLst/>
          </a:prstGeom>
          <a:noFill/>
        </p:spPr>
        <p:txBody>
          <a:bodyPr wrap="square" rtlCol="0">
            <a:spAutoFit/>
          </a:bodyPr>
          <a:lstStyle/>
          <a:p>
            <a:pPr algn="ctr"/>
            <a:r>
              <a:rPr lang="en-US" sz="3500" b="1" dirty="0">
                <a:solidFill>
                  <a:schemeClr val="bg1"/>
                </a:solidFill>
              </a:rPr>
              <a:t>Types of Warrants</a:t>
            </a:r>
          </a:p>
        </p:txBody>
      </p:sp>
    </p:spTree>
    <p:extLst>
      <p:ext uri="{BB962C8B-B14F-4D97-AF65-F5344CB8AC3E}">
        <p14:creationId xmlns:p14="http://schemas.microsoft.com/office/powerpoint/2010/main" val="19377334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{3F2A6C60-3056-0342-885E-589B55376631}tf10001063</Template>
  <TotalTime>515</TotalTime>
  <Words>416</Words>
  <Application>Microsoft Macintosh PowerPoint</Application>
  <PresentationFormat>Widescreen</PresentationFormat>
  <Paragraphs>30</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Century Gothic</vt:lpstr>
      <vt:lpstr>Mesh</vt:lpstr>
      <vt:lpstr>Immigration Enforcement  in Church spaces</vt:lpstr>
      <vt:lpstr>In our Churches</vt:lpstr>
      <vt:lpstr>In our Churches: Have a plan</vt:lpstr>
      <vt:lpstr>In our Churches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Bystander Intervention Information</dc:title>
  <dc:creator>Review</dc:creator>
  <cp:lastModifiedBy>Review</cp:lastModifiedBy>
  <cp:revision>5</cp:revision>
  <dcterms:created xsi:type="dcterms:W3CDTF">2026-01-18T21:21:18Z</dcterms:created>
  <dcterms:modified xsi:type="dcterms:W3CDTF">2026-03-06T01:15:20Z</dcterms:modified>
</cp:coreProperties>
</file>